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9" r:id="rId4"/>
    <p:sldId id="280" r:id="rId5"/>
    <p:sldId id="282" r:id="rId6"/>
    <p:sldId id="284" r:id="rId7"/>
    <p:sldId id="283" r:id="rId8"/>
    <p:sldId id="258" r:id="rId9"/>
    <p:sldId id="266" r:id="rId10"/>
    <p:sldId id="267" r:id="rId11"/>
    <p:sldId id="278" r:id="rId12"/>
    <p:sldId id="259" r:id="rId13"/>
    <p:sldId id="277" r:id="rId14"/>
    <p:sldId id="260" r:id="rId15"/>
    <p:sldId id="261" r:id="rId16"/>
    <p:sldId id="262" r:id="rId17"/>
    <p:sldId id="263" r:id="rId18"/>
    <p:sldId id="264" r:id="rId19"/>
    <p:sldId id="265" r:id="rId20"/>
    <p:sldId id="268" r:id="rId21"/>
    <p:sldId id="269" r:id="rId22"/>
    <p:sldId id="271" r:id="rId23"/>
    <p:sldId id="270" r:id="rId24"/>
    <p:sldId id="273" r:id="rId25"/>
    <p:sldId id="272" r:id="rId26"/>
    <p:sldId id="274" r:id="rId27"/>
    <p:sldId id="275" r:id="rId28"/>
    <p:sldId id="276"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7ABD8-58F4-4BA1-992A-885255C947D6}" type="datetimeFigureOut">
              <a:rPr lang="nl-NL" smtClean="0"/>
              <a:t>4-2-2018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B31B9-E392-471D-AE92-527E8FF24DE2}" type="slidenum">
              <a:rPr lang="nl-NL" smtClean="0"/>
              <a:t>‹nr.›</a:t>
            </a:fld>
            <a:endParaRPr lang="nl-NL"/>
          </a:p>
        </p:txBody>
      </p:sp>
    </p:spTree>
    <p:extLst>
      <p:ext uri="{BB962C8B-B14F-4D97-AF65-F5344CB8AC3E}">
        <p14:creationId xmlns:p14="http://schemas.microsoft.com/office/powerpoint/2010/main" val="404825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62E77-77A1-42C3-B018-F38C1EFCE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93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62E77-77A1-42C3-B018-F38C1EFCE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17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Koopmotief = dat wat de klant wil</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62E77-77A1-42C3-B018-F38C1EFCE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30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62E77-77A1-42C3-B018-F38C1EFCE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93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8B69DA6-6B1E-47AD-9591-71E29A3327E3}" type="datetimeFigureOut">
              <a:rPr lang="nl-NL" smtClean="0"/>
              <a:t>4-2-2018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175342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B69DA6-6B1E-47AD-9591-71E29A3327E3}" type="datetimeFigureOut">
              <a:rPr lang="nl-NL" smtClean="0"/>
              <a:t>4-2-2018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240638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B69DA6-6B1E-47AD-9591-71E29A3327E3}" type="datetimeFigureOut">
              <a:rPr lang="nl-NL" smtClean="0"/>
              <a:t>4-2-2018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219063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B69DA6-6B1E-47AD-9591-71E29A3327E3}" type="datetimeFigureOut">
              <a:rPr lang="nl-NL" smtClean="0"/>
              <a:t>4-2-2018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220051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8B69DA6-6B1E-47AD-9591-71E29A3327E3}" type="datetimeFigureOut">
              <a:rPr lang="nl-NL" smtClean="0"/>
              <a:t>4-2-2018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242001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8B69DA6-6B1E-47AD-9591-71E29A3327E3}" type="datetimeFigureOut">
              <a:rPr lang="nl-NL" smtClean="0"/>
              <a:t>4-2-2018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322060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8B69DA6-6B1E-47AD-9591-71E29A3327E3}" type="datetimeFigureOut">
              <a:rPr lang="nl-NL" smtClean="0"/>
              <a:t>4-2-2018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156855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8B69DA6-6B1E-47AD-9591-71E29A3327E3}" type="datetimeFigureOut">
              <a:rPr lang="nl-NL" smtClean="0"/>
              <a:t>4-2-2018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7318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8B69DA6-6B1E-47AD-9591-71E29A3327E3}" type="datetimeFigureOut">
              <a:rPr lang="nl-NL" smtClean="0"/>
              <a:t>4-2-2018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200695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8B69DA6-6B1E-47AD-9591-71E29A3327E3}" type="datetimeFigureOut">
              <a:rPr lang="nl-NL" smtClean="0"/>
              <a:t>4-2-2018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29320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8B69DA6-6B1E-47AD-9591-71E29A3327E3}" type="datetimeFigureOut">
              <a:rPr lang="nl-NL" smtClean="0"/>
              <a:t>4-2-2018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A91677-98F7-4B11-B100-2319BE2240D1}" type="slidenum">
              <a:rPr lang="nl-NL" smtClean="0"/>
              <a:t>‹nr.›</a:t>
            </a:fld>
            <a:endParaRPr lang="nl-NL"/>
          </a:p>
        </p:txBody>
      </p:sp>
    </p:spTree>
    <p:extLst>
      <p:ext uri="{BB962C8B-B14F-4D97-AF65-F5344CB8AC3E}">
        <p14:creationId xmlns:p14="http://schemas.microsoft.com/office/powerpoint/2010/main" val="17789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69DA6-6B1E-47AD-9591-71E29A3327E3}" type="datetimeFigureOut">
              <a:rPr lang="nl-NL" smtClean="0"/>
              <a:t>4-2-2018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91677-98F7-4B11-B100-2319BE2240D1}" type="slidenum">
              <a:rPr lang="nl-NL" smtClean="0"/>
              <a:t>‹nr.›</a:t>
            </a:fld>
            <a:endParaRPr lang="nl-NL"/>
          </a:p>
        </p:txBody>
      </p:sp>
    </p:spTree>
    <p:extLst>
      <p:ext uri="{BB962C8B-B14F-4D97-AF65-F5344CB8AC3E}">
        <p14:creationId xmlns:p14="http://schemas.microsoft.com/office/powerpoint/2010/main" val="19890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V8zlucUcWTM" TargetMode="Externa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83381"/>
            <a:ext cx="9144000" cy="2387600"/>
          </a:xfrm>
        </p:spPr>
        <p:txBody>
          <a:bodyPr/>
          <a:lstStyle/>
          <a:p>
            <a:r>
              <a:rPr lang="nl-NL" b="1" dirty="0" smtClean="0">
                <a:solidFill>
                  <a:schemeClr val="tx2"/>
                </a:solidFill>
              </a:rPr>
              <a:t>Inkoop en Verkoop</a:t>
            </a:r>
            <a:endParaRPr lang="nl-NL" b="1" dirty="0">
              <a:solidFill>
                <a:schemeClr val="tx2"/>
              </a:solidFill>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048000"/>
            <a:ext cx="5715000" cy="3810000"/>
          </a:xfrm>
          <a:prstGeom prst="rect">
            <a:avLst/>
          </a:prstGeom>
        </p:spPr>
      </p:pic>
      <p:sp>
        <p:nvSpPr>
          <p:cNvPr id="6" name="Ondertitel 5"/>
          <p:cNvSpPr>
            <a:spLocks noGrp="1"/>
          </p:cNvSpPr>
          <p:nvPr>
            <p:ph type="subTitle" idx="1"/>
          </p:nvPr>
        </p:nvSpPr>
        <p:spPr/>
        <p:txBody>
          <a:bodyPr/>
          <a:lstStyle/>
          <a:p>
            <a:r>
              <a:rPr lang="nl-NL" dirty="0" smtClean="0"/>
              <a:t>Acquisitie plegen</a:t>
            </a:r>
          </a:p>
          <a:p>
            <a:r>
              <a:rPr lang="nl-NL" dirty="0" smtClean="0"/>
              <a:t>Klantenbestand opbouwen</a:t>
            </a:r>
          </a:p>
          <a:p>
            <a:r>
              <a:rPr lang="nl-NL" dirty="0" smtClean="0"/>
              <a:t>Verkoopbezoeken plannen</a:t>
            </a:r>
          </a:p>
          <a:p>
            <a:endParaRPr lang="nl-NL" dirty="0"/>
          </a:p>
        </p:txBody>
      </p:sp>
    </p:spTree>
    <p:extLst>
      <p:ext uri="{BB962C8B-B14F-4D97-AF65-F5344CB8AC3E}">
        <p14:creationId xmlns:p14="http://schemas.microsoft.com/office/powerpoint/2010/main" val="3951184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Klanten vasthouden</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Onthoud:</a:t>
            </a:r>
          </a:p>
          <a:p>
            <a:pPr marL="0" indent="0">
              <a:buNone/>
            </a:pPr>
            <a:endParaRPr lang="nl-NL" dirty="0"/>
          </a:p>
          <a:p>
            <a:pPr marL="0" indent="0">
              <a:buNone/>
            </a:pPr>
            <a:r>
              <a:rPr lang="nl-NL" b="1" i="1" dirty="0" smtClean="0">
                <a:solidFill>
                  <a:schemeClr val="tx2"/>
                </a:solidFill>
              </a:rPr>
              <a:t>Een nieuwe klant binnenhalen kost 8x meer geld en energie dan een bestaande klant vasthouden!</a:t>
            </a:r>
          </a:p>
          <a:p>
            <a:pPr marL="0" indent="0">
              <a:buNone/>
            </a:pPr>
            <a:endParaRPr lang="nl-NL" dirty="0"/>
          </a:p>
          <a:p>
            <a:pPr marL="0" indent="0">
              <a:buNone/>
            </a:pPr>
            <a:r>
              <a:rPr lang="nl-NL" dirty="0" smtClean="0"/>
              <a:t>Vasthouden van klanten is belangrijk voor je bedrijf.</a:t>
            </a:r>
          </a:p>
          <a:p>
            <a:pPr marL="0" indent="0">
              <a:buNone/>
            </a:pPr>
            <a:endParaRPr lang="nl-NL" dirty="0"/>
          </a:p>
          <a:p>
            <a:pPr marL="0" indent="0">
              <a:buNone/>
            </a:pPr>
            <a:r>
              <a:rPr lang="nl-NL" b="1" dirty="0" smtClean="0">
                <a:solidFill>
                  <a:schemeClr val="tx2"/>
                </a:solidFill>
              </a:rPr>
              <a:t>Hoe doe je dat bij jullie bedrijf?</a:t>
            </a:r>
          </a:p>
          <a:p>
            <a:pPr>
              <a:buFontTx/>
              <a:buChar char="-"/>
            </a:pPr>
            <a:r>
              <a:rPr lang="nl-NL" b="1" dirty="0" smtClean="0">
                <a:solidFill>
                  <a:schemeClr val="tx2"/>
                </a:solidFill>
              </a:rPr>
              <a:t>Noteer dit </a:t>
            </a:r>
          </a:p>
          <a:p>
            <a:pPr>
              <a:buFontTx/>
              <a:buChar char="-"/>
            </a:pPr>
            <a:r>
              <a:rPr lang="nl-NL" b="1" dirty="0" smtClean="0">
                <a:solidFill>
                  <a:schemeClr val="tx2"/>
                </a:solidFill>
              </a:rPr>
              <a:t>10 minuten de tijd</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76" y="4866864"/>
            <a:ext cx="5650523" cy="1991136"/>
          </a:xfrm>
          <a:prstGeom prst="rect">
            <a:avLst/>
          </a:prstGeom>
        </p:spPr>
      </p:pic>
    </p:spTree>
    <p:extLst>
      <p:ext uri="{BB962C8B-B14F-4D97-AF65-F5344CB8AC3E}">
        <p14:creationId xmlns:p14="http://schemas.microsoft.com/office/powerpoint/2010/main" val="19489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Klanttevredenheid</a:t>
            </a:r>
            <a:endParaRPr lang="nl-NL" b="1" dirty="0">
              <a:solidFill>
                <a:schemeClr val="tx2"/>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003" y="0"/>
            <a:ext cx="3791997" cy="2211998"/>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006" y="1245874"/>
            <a:ext cx="7065864" cy="3967556"/>
          </a:xfrm>
          <a:prstGeom prst="rect">
            <a:avLst/>
          </a:prstGeom>
        </p:spPr>
      </p:pic>
      <p:pic>
        <p:nvPicPr>
          <p:cNvPr id="4" name="Tijdelijke aanduiding voor inhoud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44215" y="4243754"/>
            <a:ext cx="3647785" cy="2614246"/>
          </a:xfr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69" y="4448177"/>
            <a:ext cx="2438400" cy="243840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620" y="1481300"/>
            <a:ext cx="2826589" cy="3036277"/>
          </a:xfrm>
          <a:prstGeom prst="rect">
            <a:avLst/>
          </a:prstGeom>
        </p:spPr>
      </p:pic>
    </p:spTree>
    <p:extLst>
      <p:ext uri="{BB962C8B-B14F-4D97-AF65-F5344CB8AC3E}">
        <p14:creationId xmlns:p14="http://schemas.microsoft.com/office/powerpoint/2010/main" val="3742673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Klantenbestand opbouwen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In een klantenbestand leg je gegevens van je klanten vast.</a:t>
            </a:r>
          </a:p>
          <a:p>
            <a:r>
              <a:rPr lang="nl-NL" dirty="0" smtClean="0"/>
              <a:t>Welke gegevens zullen hierbij belangrijk zijn?</a:t>
            </a:r>
          </a:p>
          <a:p>
            <a:r>
              <a:rPr lang="nl-NL" dirty="0" smtClean="0"/>
              <a:t>Klantgegevens en bezoekgegevens</a:t>
            </a:r>
          </a:p>
          <a:p>
            <a:r>
              <a:rPr lang="nl-NL" dirty="0" smtClean="0"/>
              <a:t>Soms is het handig om klanten te ordenen, bijvoorbeeld:</a:t>
            </a:r>
          </a:p>
          <a:p>
            <a:pPr lvl="1"/>
            <a:r>
              <a:rPr lang="nl-NL" dirty="0" smtClean="0"/>
              <a:t>Topklanten</a:t>
            </a:r>
          </a:p>
          <a:p>
            <a:pPr lvl="1"/>
            <a:r>
              <a:rPr lang="nl-NL" dirty="0" smtClean="0"/>
              <a:t>Middelgrote klanten</a:t>
            </a:r>
          </a:p>
          <a:p>
            <a:pPr lvl="1"/>
            <a:r>
              <a:rPr lang="nl-NL" dirty="0" smtClean="0"/>
              <a:t>Kleine klanten</a:t>
            </a:r>
          </a:p>
          <a:p>
            <a:endParaRPr lang="nl-NL" dirty="0"/>
          </a:p>
        </p:txBody>
      </p:sp>
    </p:spTree>
    <p:extLst>
      <p:ext uri="{BB962C8B-B14F-4D97-AF65-F5344CB8AC3E}">
        <p14:creationId xmlns:p14="http://schemas.microsoft.com/office/powerpoint/2010/main" val="26710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8024" y="681037"/>
            <a:ext cx="8235951" cy="6176963"/>
          </a:xfrm>
        </p:spPr>
      </p:pic>
    </p:spTree>
    <p:extLst>
      <p:ext uri="{BB962C8B-B14F-4D97-AF65-F5344CB8AC3E}">
        <p14:creationId xmlns:p14="http://schemas.microsoft.com/office/powerpoint/2010/main" val="3377234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Verkoopbezoeken plannen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Taak van de </a:t>
            </a:r>
            <a:r>
              <a:rPr lang="nl-NL" dirty="0" smtClean="0"/>
              <a:t>vertegenwoordiger/accountmanager</a:t>
            </a:r>
          </a:p>
          <a:p>
            <a:r>
              <a:rPr lang="nl-NL" dirty="0" smtClean="0"/>
              <a:t>Bijvoorbeeld om nieuwe producten te promoten </a:t>
            </a:r>
            <a:endParaRPr lang="nl-NL" dirty="0" smtClean="0"/>
          </a:p>
          <a:p>
            <a:r>
              <a:rPr lang="nl-NL" dirty="0" smtClean="0"/>
              <a:t>Belangrijk om bezoeken goed te plannen, waarom?</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343" y="3311601"/>
            <a:ext cx="6574691" cy="3451713"/>
          </a:xfrm>
          <a:prstGeom prst="rect">
            <a:avLst/>
          </a:prstGeom>
        </p:spPr>
      </p:pic>
    </p:spTree>
    <p:extLst>
      <p:ext uri="{BB962C8B-B14F-4D97-AF65-F5344CB8AC3E}">
        <p14:creationId xmlns:p14="http://schemas.microsoft.com/office/powerpoint/2010/main" val="11749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1</a:t>
            </a:r>
            <a:r>
              <a:rPr lang="nl-NL" b="1" baseline="30000" dirty="0" smtClean="0">
                <a:solidFill>
                  <a:schemeClr val="tx2"/>
                </a:solidFill>
              </a:rPr>
              <a:t>e</a:t>
            </a:r>
            <a:r>
              <a:rPr lang="nl-NL" b="1" dirty="0" smtClean="0">
                <a:solidFill>
                  <a:schemeClr val="tx2"/>
                </a:solidFill>
              </a:rPr>
              <a:t> vorm van verkoop</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lgn="ctr">
              <a:buNone/>
            </a:pPr>
            <a:r>
              <a:rPr lang="nl-NL" sz="6000" b="1" dirty="0" smtClean="0">
                <a:solidFill>
                  <a:schemeClr val="tx2"/>
                </a:solidFill>
              </a:rPr>
              <a:t>Telefonische verkoop</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038" y="3865925"/>
            <a:ext cx="4510666" cy="2992075"/>
          </a:xfrm>
          <a:prstGeom prst="rect">
            <a:avLst/>
          </a:prstGeom>
        </p:spPr>
      </p:pic>
    </p:spTree>
    <p:extLst>
      <p:ext uri="{BB962C8B-B14F-4D97-AF65-F5344CB8AC3E}">
        <p14:creationId xmlns:p14="http://schemas.microsoft.com/office/powerpoint/2010/main" val="3794483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F9F1B8-08AD-4D41-B8E1-6C526284BA6C}"/>
              </a:ext>
            </a:extLst>
          </p:cNvPr>
          <p:cNvSpPr>
            <a:spLocks noGrp="1"/>
          </p:cNvSpPr>
          <p:nvPr>
            <p:ph type="title"/>
          </p:nvPr>
        </p:nvSpPr>
        <p:spPr/>
        <p:txBody>
          <a:bodyPr/>
          <a:lstStyle/>
          <a:p>
            <a:r>
              <a:rPr lang="nl-NL" b="1" dirty="0" smtClean="0">
                <a:solidFill>
                  <a:schemeClr val="tx2"/>
                </a:solidFill>
              </a:rPr>
              <a:t>Een goede verkoper</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12DFFAE0-DA46-4F55-A762-D41EDA461358}"/>
              </a:ext>
            </a:extLst>
          </p:cNvPr>
          <p:cNvSpPr>
            <a:spLocks noGrp="1"/>
          </p:cNvSpPr>
          <p:nvPr>
            <p:ph idx="1"/>
          </p:nvPr>
        </p:nvSpPr>
        <p:spPr/>
        <p:txBody>
          <a:bodyPr/>
          <a:lstStyle/>
          <a:p>
            <a:pPr marL="0" indent="0" algn="ctr">
              <a:buNone/>
            </a:pPr>
            <a:r>
              <a:rPr lang="nl-NL" sz="4000" dirty="0" smtClean="0"/>
              <a:t>Welke </a:t>
            </a:r>
            <a:r>
              <a:rPr lang="nl-NL" sz="4000" dirty="0"/>
              <a:t>vaardigheden ken jij die belangrijk zijn voor een verkoper?</a:t>
            </a:r>
          </a:p>
        </p:txBody>
      </p:sp>
    </p:spTree>
    <p:extLst>
      <p:ext uri="{BB962C8B-B14F-4D97-AF65-F5344CB8AC3E}">
        <p14:creationId xmlns:p14="http://schemas.microsoft.com/office/powerpoint/2010/main" val="17122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20C90-A322-4C1D-86CF-96F6124859B0}"/>
              </a:ext>
            </a:extLst>
          </p:cNvPr>
          <p:cNvSpPr>
            <a:spLocks noGrp="1"/>
          </p:cNvSpPr>
          <p:nvPr>
            <p:ph type="title"/>
          </p:nvPr>
        </p:nvSpPr>
        <p:spPr>
          <a:xfrm>
            <a:off x="211015" y="365125"/>
            <a:ext cx="11142785" cy="1325563"/>
          </a:xfrm>
        </p:spPr>
        <p:txBody>
          <a:bodyPr>
            <a:normAutofit fontScale="90000"/>
          </a:bodyPr>
          <a:lstStyle/>
          <a:p>
            <a:r>
              <a:rPr lang="nl-NL" sz="6000" dirty="0" smtClean="0">
                <a:solidFill>
                  <a:schemeClr val="tx2"/>
                </a:solidFill>
              </a:rPr>
              <a:t>Even een leuk voorbeeld over verkopen</a:t>
            </a:r>
            <a:endParaRPr lang="nl-NL" sz="6000" dirty="0">
              <a:solidFill>
                <a:schemeClr val="tx2"/>
              </a:solidFill>
            </a:endParaRPr>
          </a:p>
        </p:txBody>
      </p:sp>
      <p:pic>
        <p:nvPicPr>
          <p:cNvPr id="4" name="Onlinemedia ^0 3">
            <a:hlinkClick r:id="" action="ppaction://media"/>
            <a:extLst>
              <a:ext uri="{FF2B5EF4-FFF2-40B4-BE49-F238E27FC236}">
                <a16:creationId xmlns:a16="http://schemas.microsoft.com/office/drawing/2014/main" id="{881DB223-7733-4864-9CFE-051A727B14AD}"/>
              </a:ext>
            </a:extLst>
          </p:cNvPr>
          <p:cNvPicPr>
            <a:picLocks noGrp="1" noRot="1" noChangeAspect="1"/>
          </p:cNvPicPr>
          <p:nvPr>
            <p:ph idx="1"/>
            <a:videoFile r:link="rId1"/>
          </p:nvPr>
        </p:nvPicPr>
        <p:blipFill>
          <a:blip r:embed="rId4"/>
          <a:stretch>
            <a:fillRect/>
          </a:stretch>
        </p:blipFill>
        <p:spPr>
          <a:xfrm>
            <a:off x="1875019" y="1690688"/>
            <a:ext cx="8068365" cy="4538455"/>
          </a:xfrm>
          <a:prstGeom prst="rect">
            <a:avLst/>
          </a:prstGeom>
        </p:spPr>
      </p:pic>
    </p:spTree>
    <p:extLst>
      <p:ext uri="{BB962C8B-B14F-4D97-AF65-F5344CB8AC3E}">
        <p14:creationId xmlns:p14="http://schemas.microsoft.com/office/powerpoint/2010/main" val="187819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D0525-AD17-4851-868B-78C4EED22600}"/>
              </a:ext>
            </a:extLst>
          </p:cNvPr>
          <p:cNvSpPr>
            <a:spLocks noGrp="1"/>
          </p:cNvSpPr>
          <p:nvPr>
            <p:ph type="title"/>
          </p:nvPr>
        </p:nvSpPr>
        <p:spPr/>
        <p:txBody>
          <a:bodyPr/>
          <a:lstStyle/>
          <a:p>
            <a:r>
              <a:rPr lang="nl-NL" b="1" dirty="0">
                <a:solidFill>
                  <a:schemeClr val="tx2"/>
                </a:solidFill>
              </a:rPr>
              <a:t>V</a:t>
            </a:r>
            <a:r>
              <a:rPr lang="nl-NL" b="1" dirty="0" smtClean="0">
                <a:solidFill>
                  <a:schemeClr val="tx2"/>
                </a:solidFill>
              </a:rPr>
              <a:t>erkooptechniek</a:t>
            </a:r>
            <a:endParaRPr lang="nl-NL" b="1" dirty="0">
              <a:solidFill>
                <a:schemeClr val="tx2"/>
              </a:solidFill>
            </a:endParaRPr>
          </a:p>
        </p:txBody>
      </p:sp>
      <p:sp>
        <p:nvSpPr>
          <p:cNvPr id="3" name="Tijdelijke aanduiding voor inhoud 2">
            <a:extLst>
              <a:ext uri="{FF2B5EF4-FFF2-40B4-BE49-F238E27FC236}">
                <a16:creationId xmlns:a16="http://schemas.microsoft.com/office/drawing/2014/main" id="{D47F01A4-5997-4C91-8951-23DB0D47931F}"/>
              </a:ext>
            </a:extLst>
          </p:cNvPr>
          <p:cNvSpPr>
            <a:spLocks noGrp="1"/>
          </p:cNvSpPr>
          <p:nvPr>
            <p:ph idx="1"/>
          </p:nvPr>
        </p:nvSpPr>
        <p:spPr/>
        <p:txBody>
          <a:bodyPr/>
          <a:lstStyle/>
          <a:p>
            <a:r>
              <a:rPr lang="nl-NL" dirty="0" smtClean="0"/>
              <a:t>‘</a:t>
            </a:r>
            <a:r>
              <a:rPr lang="nl-NL" i="1" dirty="0" smtClean="0"/>
              <a:t>Verkopen </a:t>
            </a:r>
            <a:r>
              <a:rPr lang="nl-NL" i="1" dirty="0"/>
              <a:t>is een kunst een klant een product te laten kopen met het gevoel dat hij zelf tot de koop heeft </a:t>
            </a:r>
            <a:r>
              <a:rPr lang="nl-NL" i="1" dirty="0" smtClean="0"/>
              <a:t>besloten’. </a:t>
            </a:r>
            <a:endParaRPr lang="nl-NL" i="1" dirty="0"/>
          </a:p>
          <a:p>
            <a:endParaRPr lang="nl-NL" dirty="0"/>
          </a:p>
          <a:p>
            <a:r>
              <a:rPr lang="nl-NL" dirty="0"/>
              <a:t>Hoe zorg je ervoor dat klanten iets kopen, zonder hen iets te verkopen?</a:t>
            </a:r>
          </a:p>
          <a:p>
            <a:endParaRPr lang="nl-NL" dirty="0">
              <a:solidFill>
                <a:srgbClr val="FF0000"/>
              </a:solidFill>
            </a:endParaRPr>
          </a:p>
          <a:p>
            <a:r>
              <a:rPr lang="nl-NL" dirty="0"/>
              <a:t>Je kent het </a:t>
            </a:r>
            <a:r>
              <a:rPr lang="nl-NL" b="1" i="1" dirty="0"/>
              <a:t>Koopmotief </a:t>
            </a:r>
            <a:r>
              <a:rPr lang="nl-NL" dirty="0"/>
              <a:t>van de klant</a:t>
            </a:r>
          </a:p>
          <a:p>
            <a:pPr marL="0" indent="0">
              <a:buNone/>
            </a:pPr>
            <a:endParaRPr lang="nl-NL" dirty="0">
              <a:solidFill>
                <a:srgbClr val="FF0000"/>
              </a:solidFill>
              <a:latin typeface="Lucida Sans" panose="020B0602030504020204" pitchFamily="34" charset="0"/>
            </a:endParaRPr>
          </a:p>
          <a:p>
            <a:endParaRPr lang="nl-NL" dirty="0"/>
          </a:p>
        </p:txBody>
      </p:sp>
    </p:spTree>
    <p:extLst>
      <p:ext uri="{BB962C8B-B14F-4D97-AF65-F5344CB8AC3E}">
        <p14:creationId xmlns:p14="http://schemas.microsoft.com/office/powerpoint/2010/main" val="4730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3DCF2-01E8-4999-9941-0AF265E4B9AE}"/>
              </a:ext>
            </a:extLst>
          </p:cNvPr>
          <p:cNvSpPr>
            <a:spLocks noGrp="1"/>
          </p:cNvSpPr>
          <p:nvPr>
            <p:ph type="title"/>
          </p:nvPr>
        </p:nvSpPr>
        <p:spPr>
          <a:xfrm>
            <a:off x="838200" y="1162843"/>
            <a:ext cx="10515600" cy="1325563"/>
          </a:xfrm>
        </p:spPr>
        <p:txBody>
          <a:bodyPr>
            <a:normAutofit/>
          </a:bodyPr>
          <a:lstStyle/>
          <a:p>
            <a:pPr algn="ctr"/>
            <a:r>
              <a:rPr lang="nl-NL" sz="4800" b="1" i="1" dirty="0" smtClean="0">
                <a:solidFill>
                  <a:schemeClr val="tx2"/>
                </a:solidFill>
                <a:latin typeface="+mn-lt"/>
              </a:rPr>
              <a:t>Hoe presenteer jij jezelf?</a:t>
            </a:r>
            <a:endParaRPr lang="nl-NL" sz="4800" b="1" i="1" dirty="0">
              <a:solidFill>
                <a:schemeClr val="tx2"/>
              </a:solidFill>
              <a:latin typeface="+mn-lt"/>
            </a:endParaRPr>
          </a:p>
        </p:txBody>
      </p:sp>
      <p:sp>
        <p:nvSpPr>
          <p:cNvPr id="3" name="Tijdelijke aanduiding voor inhoud 2">
            <a:extLst>
              <a:ext uri="{FF2B5EF4-FFF2-40B4-BE49-F238E27FC236}">
                <a16:creationId xmlns:a16="http://schemas.microsoft.com/office/drawing/2014/main" id="{C53C96AB-7574-4B85-8195-A8A8E37A699C}"/>
              </a:ext>
            </a:extLst>
          </p:cNvPr>
          <p:cNvSpPr>
            <a:spLocks noGrp="1"/>
          </p:cNvSpPr>
          <p:nvPr>
            <p:ph idx="1"/>
          </p:nvPr>
        </p:nvSpPr>
        <p:spPr/>
        <p:txBody>
          <a:bodyPr>
            <a:normAutofit lnSpcReduction="10000"/>
          </a:bodyPr>
          <a:lstStyle/>
          <a:p>
            <a:pPr marL="0" indent="0" algn="ctr">
              <a:buNone/>
            </a:pPr>
            <a:endParaRPr lang="nl-NL" sz="4000" dirty="0">
              <a:latin typeface="Lucida Sans" panose="020B0602030504020204" pitchFamily="34" charset="0"/>
            </a:endParaRPr>
          </a:p>
          <a:p>
            <a:pPr marL="0" indent="0" algn="ctr">
              <a:buNone/>
            </a:pPr>
            <a:endParaRPr lang="nl-NL" sz="4000" dirty="0">
              <a:latin typeface="Lucida Sans" panose="020B0602030504020204" pitchFamily="34" charset="0"/>
            </a:endParaRPr>
          </a:p>
          <a:p>
            <a:pPr marL="0" indent="0" algn="ctr">
              <a:buNone/>
            </a:pPr>
            <a:r>
              <a:rPr lang="nl-NL" sz="4000" dirty="0">
                <a:latin typeface="Lucida Sans" panose="020B0602030504020204" pitchFamily="34" charset="0"/>
              </a:rPr>
              <a:t>Uiterlijk en taalgebruik </a:t>
            </a:r>
          </a:p>
          <a:p>
            <a:pPr marL="0" indent="0" algn="ctr">
              <a:buNone/>
            </a:pPr>
            <a:r>
              <a:rPr lang="nl-NL" sz="4000" dirty="0" smtClean="0">
                <a:latin typeface="Lucida Sans" panose="020B0602030504020204" pitchFamily="34" charset="0"/>
              </a:rPr>
              <a:t>En lic</a:t>
            </a:r>
            <a:r>
              <a:rPr lang="nl-NL" sz="4000" dirty="0" smtClean="0">
                <a:latin typeface="Lucida Sans" panose="020B0602030504020204" pitchFamily="34" charset="0"/>
              </a:rPr>
              <a:t>haamstaal </a:t>
            </a:r>
            <a:r>
              <a:rPr lang="nl-NL" sz="4000" dirty="0">
                <a:latin typeface="Lucida Sans" panose="020B0602030504020204" pitchFamily="34" charset="0"/>
              </a:rPr>
              <a:t>is </a:t>
            </a:r>
            <a:r>
              <a:rPr lang="nl-NL" sz="4000" dirty="0" smtClean="0">
                <a:latin typeface="Lucida Sans" panose="020B0602030504020204" pitchFamily="34" charset="0"/>
              </a:rPr>
              <a:t>belangrijk!</a:t>
            </a:r>
          </a:p>
          <a:p>
            <a:pPr marL="0" indent="0" algn="ctr">
              <a:buNone/>
            </a:pPr>
            <a:endParaRPr lang="nl-NL" sz="4000" dirty="0">
              <a:latin typeface="Lucida Sans" panose="020B0602030504020204" pitchFamily="34" charset="0"/>
            </a:endParaRPr>
          </a:p>
          <a:p>
            <a:pPr marL="0" indent="0" algn="ctr">
              <a:buNone/>
            </a:pPr>
            <a:r>
              <a:rPr lang="nl-NL" sz="4000" b="1" i="1" dirty="0" smtClean="0">
                <a:latin typeface="Lucida Sans" panose="020B0602030504020204" pitchFamily="34" charset="0"/>
              </a:rPr>
              <a:t>Maar hoe doe je dat met telefonische verkoop??</a:t>
            </a:r>
            <a:endParaRPr lang="nl-NL" sz="4000" b="1" i="1" dirty="0">
              <a:latin typeface="Lucida Sans" panose="020B0602030504020204" pitchFamily="34" charset="0"/>
            </a:endParaRPr>
          </a:p>
        </p:txBody>
      </p:sp>
    </p:spTree>
    <p:extLst>
      <p:ext uri="{BB962C8B-B14F-4D97-AF65-F5344CB8AC3E}">
        <p14:creationId xmlns:p14="http://schemas.microsoft.com/office/powerpoint/2010/main" val="31448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we vandaag doen?</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r>
              <a:rPr lang="nl-NL" dirty="0" smtClean="0"/>
              <a:t>Opdrachten vorige week nakijken</a:t>
            </a:r>
          </a:p>
          <a:p>
            <a:pPr lvl="1"/>
            <a:r>
              <a:rPr lang="nl-NL" dirty="0" smtClean="0"/>
              <a:t>Opdracht 1: Koopmotieven</a:t>
            </a:r>
          </a:p>
          <a:p>
            <a:pPr lvl="1"/>
            <a:r>
              <a:rPr lang="nl-NL" dirty="0" smtClean="0"/>
              <a:t>Opdracht 2: Verkoopplan opstellen</a:t>
            </a:r>
          </a:p>
          <a:p>
            <a:pPr lvl="1"/>
            <a:r>
              <a:rPr lang="nl-NL" dirty="0" smtClean="0"/>
              <a:t>Opdracht 3: Fotocollage (inleveren ELO)</a:t>
            </a:r>
          </a:p>
          <a:p>
            <a:pPr lvl="2"/>
            <a:r>
              <a:rPr lang="nl-NL" dirty="0" smtClean="0"/>
              <a:t>Waarom heeft niet iedereen dit ingeleverd? Afspraak was voor maandag!</a:t>
            </a:r>
          </a:p>
          <a:p>
            <a:r>
              <a:rPr lang="nl-NL" dirty="0" smtClean="0"/>
              <a:t>Nieuwe thema’s behandelen Kenniskiem</a:t>
            </a:r>
          </a:p>
          <a:p>
            <a:pPr lvl="1"/>
            <a:r>
              <a:rPr lang="nl-NL" dirty="0" smtClean="0"/>
              <a:t>Acquisitie plegen</a:t>
            </a:r>
          </a:p>
          <a:p>
            <a:pPr lvl="1"/>
            <a:r>
              <a:rPr lang="nl-NL" dirty="0" smtClean="0"/>
              <a:t>Klantenbestand opbouwen</a:t>
            </a:r>
          </a:p>
          <a:p>
            <a:pPr lvl="1"/>
            <a:r>
              <a:rPr lang="nl-NL" dirty="0" smtClean="0"/>
              <a:t>Verkoopbezoeken plannen</a:t>
            </a:r>
          </a:p>
          <a:p>
            <a:r>
              <a:rPr lang="nl-NL" dirty="0" smtClean="0"/>
              <a:t>Telefonische acquisitie</a:t>
            </a:r>
          </a:p>
          <a:p>
            <a:r>
              <a:rPr lang="nl-NL" dirty="0" smtClean="0"/>
              <a:t>Oefenen en beoordelen Telefonische acquisitie</a:t>
            </a:r>
          </a:p>
          <a:p>
            <a:pPr marL="457200" lvl="1" indent="0">
              <a:buNone/>
            </a:pPr>
            <a:endParaRPr lang="nl-NL" dirty="0" smtClean="0"/>
          </a:p>
          <a:p>
            <a:pPr marL="0" indent="0">
              <a:buNone/>
            </a:pPr>
            <a:endParaRPr lang="nl-NL" dirty="0" smtClean="0"/>
          </a:p>
          <a:p>
            <a:pPr marL="457200" lvl="1" indent="0">
              <a:buNone/>
            </a:pPr>
            <a:endParaRPr lang="nl-NL" dirty="0"/>
          </a:p>
        </p:txBody>
      </p:sp>
    </p:spTree>
    <p:extLst>
      <p:ext uri="{BB962C8B-B14F-4D97-AF65-F5344CB8AC3E}">
        <p14:creationId xmlns:p14="http://schemas.microsoft.com/office/powerpoint/2010/main" val="206447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Regel 1: Wek interesse</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r>
              <a:rPr lang="nl-NL" dirty="0" smtClean="0"/>
              <a:t>Nieuwsgierigheid van de prospect prikkelen</a:t>
            </a:r>
          </a:p>
          <a:p>
            <a:r>
              <a:rPr lang="nl-NL" dirty="0" smtClean="0"/>
              <a:t>Als het begin niet goed gaat </a:t>
            </a:r>
            <a:r>
              <a:rPr lang="nl-NL" dirty="0" smtClean="0">
                <a:sym typeface="Wingdings" panose="05000000000000000000" pitchFamily="2" charset="2"/>
              </a:rPr>
              <a:t> verlies interesse prospect</a:t>
            </a:r>
          </a:p>
          <a:p>
            <a:r>
              <a:rPr lang="nl-NL" dirty="0" smtClean="0">
                <a:sym typeface="Wingdings" panose="05000000000000000000" pitchFamily="2" charset="2"/>
              </a:rPr>
              <a:t>Eerste 30 seconden zijn bepalend!</a:t>
            </a:r>
          </a:p>
          <a:p>
            <a:pPr marL="0" indent="0">
              <a:buNone/>
            </a:pPr>
            <a:endParaRPr lang="nl-NL" dirty="0">
              <a:sym typeface="Wingdings" panose="05000000000000000000" pitchFamily="2" charset="2"/>
            </a:endParaRPr>
          </a:p>
          <a:p>
            <a:pPr marL="0" indent="0">
              <a:buNone/>
            </a:pPr>
            <a:r>
              <a:rPr lang="nl-NL" b="1" dirty="0" smtClean="0">
                <a:sym typeface="Wingdings" panose="05000000000000000000" pitchFamily="2" charset="2"/>
              </a:rPr>
              <a:t>Hoe kan je interesse opwekken?</a:t>
            </a:r>
          </a:p>
          <a:p>
            <a:pPr marL="0" indent="0">
              <a:buNone/>
            </a:pPr>
            <a:endParaRPr lang="nl-NL" dirty="0" smtClean="0">
              <a:sym typeface="Wingdings" panose="05000000000000000000" pitchFamily="2" charset="2"/>
            </a:endParaRPr>
          </a:p>
          <a:p>
            <a:pPr>
              <a:buFont typeface="Wingdings" panose="05000000000000000000" pitchFamily="2" charset="2"/>
              <a:buChar char="à"/>
            </a:pPr>
            <a:r>
              <a:rPr lang="nl-NL" dirty="0" smtClean="0">
                <a:sym typeface="Wingdings" panose="05000000000000000000" pitchFamily="2" charset="2"/>
              </a:rPr>
              <a:t>Wees anders dan anders</a:t>
            </a:r>
          </a:p>
          <a:p>
            <a:pPr>
              <a:buFont typeface="Wingdings" panose="05000000000000000000" pitchFamily="2" charset="2"/>
              <a:buChar char="à"/>
            </a:pPr>
            <a:r>
              <a:rPr lang="nl-NL" dirty="0" smtClean="0">
                <a:sym typeface="Wingdings" panose="05000000000000000000" pitchFamily="2" charset="2"/>
              </a:rPr>
              <a:t>Ken je doelgroep – weet wat er speelt</a:t>
            </a:r>
            <a:endParaRPr lang="nl-NL" dirty="0">
              <a:sym typeface="Wingdings" panose="05000000000000000000" pitchFamily="2" charset="2"/>
            </a:endParaRPr>
          </a:p>
          <a:p>
            <a:pPr>
              <a:buFont typeface="Wingdings" panose="05000000000000000000" pitchFamily="2" charset="2"/>
              <a:buChar char="à"/>
            </a:pPr>
            <a:r>
              <a:rPr lang="nl-NL" dirty="0" smtClean="0">
                <a:sym typeface="Wingdings" panose="05000000000000000000" pitchFamily="2" charset="2"/>
              </a:rPr>
              <a:t> Laat doorschemeren dat jij </a:t>
            </a:r>
            <a:r>
              <a:rPr lang="nl-NL" dirty="0" smtClean="0">
                <a:sym typeface="Wingdings" panose="05000000000000000000" pitchFamily="2" charset="2"/>
              </a:rPr>
              <a:t>de klant</a:t>
            </a:r>
            <a:r>
              <a:rPr lang="nl-NL" dirty="0" smtClean="0">
                <a:sym typeface="Wingdings" panose="05000000000000000000" pitchFamily="2" charset="2"/>
              </a:rPr>
              <a:t> </a:t>
            </a:r>
            <a:r>
              <a:rPr lang="nl-NL" dirty="0" smtClean="0">
                <a:sym typeface="Wingdings" panose="05000000000000000000" pitchFamily="2" charset="2"/>
              </a:rPr>
              <a:t>kunt ‘helpen’</a:t>
            </a:r>
          </a:p>
        </p:txBody>
      </p:sp>
    </p:spTree>
    <p:extLst>
      <p:ext uri="{BB962C8B-B14F-4D97-AF65-F5344CB8AC3E}">
        <p14:creationId xmlns:p14="http://schemas.microsoft.com/office/powerpoint/2010/main" val="259862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Opening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Ben beleefd</a:t>
            </a:r>
          </a:p>
          <a:p>
            <a:r>
              <a:rPr lang="nl-NL" dirty="0" smtClean="0"/>
              <a:t>Vraag naar toestemming voor het gesprek</a:t>
            </a:r>
          </a:p>
          <a:p>
            <a:pPr lvl="1"/>
            <a:r>
              <a:rPr lang="nl-NL" dirty="0" smtClean="0"/>
              <a:t>Je geeft de prospect gelegenheid om het gesprek op een ander moment, wanneer hij meer tijd en aandacht heeft, met je te voeren</a:t>
            </a:r>
          </a:p>
          <a:p>
            <a:pPr lvl="1"/>
            <a:r>
              <a:rPr lang="nl-NL" dirty="0" smtClean="0"/>
              <a:t>Je geeft de prospect het gevoel dat hij de controle over het telefoongesprek in handen heeft</a:t>
            </a:r>
          </a:p>
          <a:p>
            <a:r>
              <a:rPr lang="nl-NL" u="sng" dirty="0" smtClean="0"/>
              <a:t>Voorbeeld opening:</a:t>
            </a:r>
          </a:p>
          <a:p>
            <a:r>
              <a:rPr lang="nl-NL" i="1" dirty="0" smtClean="0"/>
              <a:t>'Schikt het dat ik u bel?’</a:t>
            </a:r>
          </a:p>
          <a:p>
            <a:r>
              <a:rPr lang="nl-NL" i="1" dirty="0" smtClean="0"/>
              <a:t>‘Bent u geïnteresseerd in [product of dienst]?’</a:t>
            </a:r>
          </a:p>
          <a:p>
            <a:pPr marL="0" indent="0">
              <a:buNone/>
            </a:pPr>
            <a:endParaRPr lang="nl-NL" dirty="0"/>
          </a:p>
        </p:txBody>
      </p:sp>
    </p:spTree>
    <p:extLst>
      <p:ext uri="{BB962C8B-B14F-4D97-AF65-F5344CB8AC3E}">
        <p14:creationId xmlns:p14="http://schemas.microsoft.com/office/powerpoint/2010/main" val="3813308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Veel voorkomende eerste reacties:</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r>
              <a:rPr lang="nl-NL" i="1" dirty="0" smtClean="0">
                <a:effectLst/>
              </a:rPr>
              <a:t>'Sorry maar ik heb nu geen tijd, kunt u op een ander moment terugbellen?' </a:t>
            </a:r>
          </a:p>
          <a:p>
            <a:r>
              <a:rPr lang="nl-NL" i="1" dirty="0" smtClean="0">
                <a:effectLst/>
              </a:rPr>
              <a:t>'Sorry ik heb nu geen tijd, maar waar gaat het over?'</a:t>
            </a:r>
            <a:endParaRPr lang="nl-NL" dirty="0" smtClean="0"/>
          </a:p>
          <a:p>
            <a:endParaRPr lang="nl-NL" dirty="0" smtClean="0"/>
          </a:p>
          <a:p>
            <a:pPr marL="0" indent="0">
              <a:buNone/>
            </a:pPr>
            <a:r>
              <a:rPr lang="nl-NL" dirty="0" smtClean="0"/>
              <a:t>Hoe voorkom je </a:t>
            </a:r>
            <a:r>
              <a:rPr lang="nl-NL" dirty="0" smtClean="0"/>
              <a:t>deze reacties van de klant?</a:t>
            </a:r>
            <a:endParaRPr lang="nl-NL" dirty="0" smtClean="0"/>
          </a:p>
          <a:p>
            <a:pPr marL="0" indent="0">
              <a:buNone/>
            </a:pPr>
            <a:endParaRPr lang="nl-NL" dirty="0"/>
          </a:p>
          <a:p>
            <a:pPr marL="0" indent="0">
              <a:buNone/>
            </a:pPr>
            <a:r>
              <a:rPr lang="nl-NL" dirty="0" smtClean="0"/>
              <a:t>Voorbeeld </a:t>
            </a:r>
            <a:r>
              <a:rPr lang="nl-NL" dirty="0" smtClean="0"/>
              <a:t> </a:t>
            </a:r>
            <a:r>
              <a:rPr lang="nl-NL" dirty="0" smtClean="0"/>
              <a:t>verkoop vers vlees voeding hond en kat:</a:t>
            </a:r>
          </a:p>
          <a:p>
            <a:pPr marL="0" indent="0">
              <a:buNone/>
            </a:pPr>
            <a:r>
              <a:rPr lang="nl-NL" i="1" dirty="0" smtClean="0">
                <a:effectLst/>
              </a:rPr>
              <a:t>"De meeste huisdiereigenaren in Nederland hebben het idee dat hun hond of kat gezonde voeding krijgt. Maar in de praktijk blijkt dat nogal eens tegen te vallen. Vooral dieren die alleen maar brokken krijgen, hebben te kampen met gezondheidsklachten</a:t>
            </a:r>
            <a:r>
              <a:rPr lang="nl-NL" i="1" dirty="0" smtClean="0"/>
              <a:t>.</a:t>
            </a:r>
            <a:r>
              <a:rPr lang="nl-NL" i="1" dirty="0" smtClean="0">
                <a:effectLst/>
              </a:rPr>
              <a:t> Heeft u daar wel eens bij stil </a:t>
            </a:r>
            <a:r>
              <a:rPr lang="nl-NL" i="1" dirty="0" smtClean="0">
                <a:effectLst/>
              </a:rPr>
              <a:t>gestaan?’</a:t>
            </a:r>
            <a:endParaRPr lang="nl-NL" dirty="0"/>
          </a:p>
        </p:txBody>
      </p:sp>
    </p:spTree>
    <p:extLst>
      <p:ext uri="{BB962C8B-B14F-4D97-AF65-F5344CB8AC3E}">
        <p14:creationId xmlns:p14="http://schemas.microsoft.com/office/powerpoint/2010/main" val="148692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zeg je als de klant geen tijd heeft?</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i="1" dirty="0" smtClean="0">
                <a:effectLst/>
              </a:rPr>
              <a:t>Meneer / mevrouw [naam] ik respecteer uw tijd, wat ik met u wil bespreken gaat enkele minuten duren, wanneer komt het u beter uit?' </a:t>
            </a:r>
            <a:endParaRPr lang="nl-NL" dirty="0"/>
          </a:p>
        </p:txBody>
      </p:sp>
    </p:spTree>
    <p:extLst>
      <p:ext uri="{BB962C8B-B14F-4D97-AF65-F5344CB8AC3E}">
        <p14:creationId xmlns:p14="http://schemas.microsoft.com/office/powerpoint/2010/main" val="40674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Regel 2: Jij bent de professional</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Geef duidelijk aan in het begin van het gesprek:</a:t>
            </a:r>
          </a:p>
          <a:p>
            <a:pPr lvl="1"/>
            <a:r>
              <a:rPr lang="nl-NL" dirty="0" smtClean="0"/>
              <a:t>Wat de klant aan dit gesprek heeft</a:t>
            </a:r>
          </a:p>
          <a:p>
            <a:pPr lvl="1"/>
            <a:r>
              <a:rPr lang="nl-NL" dirty="0" smtClean="0"/>
              <a:t>Hoe de klant er beter </a:t>
            </a:r>
            <a:r>
              <a:rPr lang="nl-NL" dirty="0" smtClean="0"/>
              <a:t>van </a:t>
            </a:r>
            <a:r>
              <a:rPr lang="nl-NL" dirty="0" smtClean="0"/>
              <a:t>kan </a:t>
            </a:r>
            <a:r>
              <a:rPr lang="nl-NL" dirty="0" smtClean="0"/>
              <a:t>worden als hij/zij blijft luisteren</a:t>
            </a:r>
            <a:endParaRPr lang="nl-NL" dirty="0"/>
          </a:p>
          <a:p>
            <a:pPr lvl="1"/>
            <a:endParaRPr lang="nl-NL" dirty="0" smtClean="0"/>
          </a:p>
          <a:p>
            <a:pPr marL="457200" lvl="1" indent="0">
              <a:buNone/>
            </a:pPr>
            <a:r>
              <a:rPr lang="nl-NL" b="1" dirty="0" smtClean="0">
                <a:solidFill>
                  <a:schemeClr val="tx2"/>
                </a:solidFill>
                <a:sym typeface="Wingdings" panose="05000000000000000000" pitchFamily="2" charset="2"/>
              </a:rPr>
              <a:t> </a:t>
            </a:r>
            <a:r>
              <a:rPr lang="nl-NL" b="1" dirty="0" smtClean="0">
                <a:solidFill>
                  <a:schemeClr val="tx2"/>
                </a:solidFill>
              </a:rPr>
              <a:t>Kom </a:t>
            </a:r>
            <a:r>
              <a:rPr lang="nl-NL" b="1" dirty="0" smtClean="0">
                <a:solidFill>
                  <a:schemeClr val="tx2"/>
                </a:solidFill>
              </a:rPr>
              <a:t>doordacht en vakbekwaam over</a:t>
            </a:r>
            <a:endParaRPr lang="nl-NL" b="1" dirty="0">
              <a:solidFill>
                <a:schemeClr val="tx2"/>
              </a:solidFill>
            </a:endParaRPr>
          </a:p>
        </p:txBody>
      </p:sp>
    </p:spTree>
    <p:extLst>
      <p:ext uri="{BB962C8B-B14F-4D97-AF65-F5344CB8AC3E}">
        <p14:creationId xmlns:p14="http://schemas.microsoft.com/office/powerpoint/2010/main" val="40464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Enkele </a:t>
            </a:r>
            <a:r>
              <a:rPr lang="nl-NL" b="1" dirty="0" smtClean="0">
                <a:solidFill>
                  <a:schemeClr val="tx2"/>
                </a:solidFill>
              </a:rPr>
              <a:t>tips voor tijdens het gesprek</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Formuleer een probleem waar de prospect mogelijk ook mee te maken heeft</a:t>
            </a:r>
          </a:p>
          <a:p>
            <a:r>
              <a:rPr lang="nl-NL" dirty="0" smtClean="0"/>
              <a:t>Formuleer het probleem in de derde persoon, dus dat anderen dit probleem hebben en niet zozeer de klant waarmee je spreekt</a:t>
            </a:r>
          </a:p>
          <a:p>
            <a:r>
              <a:rPr lang="nl-NL" dirty="0" smtClean="0"/>
              <a:t>Vertel niet meteen over je product of dienst</a:t>
            </a:r>
          </a:p>
          <a:p>
            <a:endParaRPr lang="nl-NL" dirty="0"/>
          </a:p>
        </p:txBody>
      </p:sp>
    </p:spTree>
    <p:extLst>
      <p:ext uri="{BB962C8B-B14F-4D97-AF65-F5344CB8AC3E}">
        <p14:creationId xmlns:p14="http://schemas.microsoft.com/office/powerpoint/2010/main" val="1150407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Regel 3: Werk aan je geloofwaardigheid</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Vraag niet meteen naar vertrouwelijke of gevoelige informatie</a:t>
            </a:r>
          </a:p>
          <a:p>
            <a:r>
              <a:rPr lang="nl-NL" dirty="0" smtClean="0"/>
              <a:t>Start met voorzichtige vragen </a:t>
            </a:r>
            <a:r>
              <a:rPr lang="nl-NL" b="1" dirty="0" smtClean="0"/>
              <a:t>(situatievragen</a:t>
            </a:r>
            <a:r>
              <a:rPr lang="nl-NL" dirty="0" smtClean="0"/>
              <a:t>) die de klant makkelijk kan beantwoorden. </a:t>
            </a:r>
          </a:p>
          <a:p>
            <a:pPr lvl="1"/>
            <a:r>
              <a:rPr lang="nl-NL" dirty="0" smtClean="0"/>
              <a:t>Bijvoorbeeld: ‘</a:t>
            </a:r>
            <a:r>
              <a:rPr lang="nl-NL" i="1" dirty="0" smtClean="0"/>
              <a:t>Heeft u een hond?’ Hoe pakt u.. op dit moment aan?’</a:t>
            </a:r>
          </a:p>
          <a:p>
            <a:r>
              <a:rPr lang="nl-NL" dirty="0" smtClean="0"/>
              <a:t>Vervolgens kun je </a:t>
            </a:r>
            <a:r>
              <a:rPr lang="nl-NL" b="1" dirty="0" smtClean="0"/>
              <a:t>probleemvragen</a:t>
            </a:r>
            <a:r>
              <a:rPr lang="nl-NL" dirty="0" smtClean="0"/>
              <a:t> stellen</a:t>
            </a:r>
          </a:p>
          <a:p>
            <a:pPr lvl="1"/>
            <a:r>
              <a:rPr lang="nl-NL" dirty="0" smtClean="0"/>
              <a:t>Bijvoorbeeld: ‘</a:t>
            </a:r>
            <a:r>
              <a:rPr lang="nl-NL" i="1" dirty="0" smtClean="0"/>
              <a:t>Heeft uw hond wel eens last van …’ of ‘Hoe tevreden bent u met …? of Zou dit….verbeterd kunnen worden?’</a:t>
            </a:r>
            <a:endParaRPr lang="nl-NL" i="1" dirty="0"/>
          </a:p>
        </p:txBody>
      </p:sp>
    </p:spTree>
    <p:extLst>
      <p:ext uri="{BB962C8B-B14F-4D97-AF65-F5344CB8AC3E}">
        <p14:creationId xmlns:p14="http://schemas.microsoft.com/office/powerpoint/2010/main" val="33120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Nog enkele tips voor we aan de slag gaan..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Luister naar de klant EN onderbreek nooit</a:t>
            </a:r>
          </a:p>
          <a:p>
            <a:r>
              <a:rPr lang="nl-NL" dirty="0" smtClean="0"/>
              <a:t>Bereid het gesprek altijd goed </a:t>
            </a:r>
            <a:r>
              <a:rPr lang="nl-NL" dirty="0" smtClean="0"/>
              <a:t>voor</a:t>
            </a:r>
          </a:p>
          <a:p>
            <a:r>
              <a:rPr lang="nl-NL" dirty="0" smtClean="0"/>
              <a:t>Weet in een halve minuut iets te vertellen over je bedrijf en de producten</a:t>
            </a:r>
            <a:endParaRPr lang="nl-NL" dirty="0" smtClean="0"/>
          </a:p>
          <a:p>
            <a:r>
              <a:rPr lang="nl-NL" dirty="0" smtClean="0"/>
              <a:t>Zorg voor</a:t>
            </a:r>
            <a:r>
              <a:rPr lang="nl-NL" dirty="0" smtClean="0"/>
              <a:t> </a:t>
            </a:r>
            <a:r>
              <a:rPr lang="nl-NL" dirty="0" smtClean="0"/>
              <a:t>pen en </a:t>
            </a:r>
            <a:r>
              <a:rPr lang="nl-NL" dirty="0" smtClean="0"/>
              <a:t>papier zodat </a:t>
            </a:r>
            <a:r>
              <a:rPr lang="nl-NL" dirty="0" smtClean="0"/>
              <a:t>je belangrijke gegevens over de klant kan opschrijven zodat je niets vergeet (en dus nogmaals moet vragen)</a:t>
            </a:r>
          </a:p>
          <a:p>
            <a:r>
              <a:rPr lang="nl-NL" dirty="0" smtClean="0"/>
              <a:t>Wees beleefd en bedank de klant bij het eindigen van het gesprek</a:t>
            </a:r>
          </a:p>
          <a:p>
            <a:r>
              <a:rPr lang="nl-NL" dirty="0" smtClean="0"/>
              <a:t>Zorg dat je vervolgafspraken duidelijk hebt (datum en tijd)</a:t>
            </a:r>
            <a:endParaRPr lang="nl-NL" dirty="0"/>
          </a:p>
        </p:txBody>
      </p:sp>
    </p:spTree>
    <p:extLst>
      <p:ext uri="{BB962C8B-B14F-4D97-AF65-F5344CB8AC3E}">
        <p14:creationId xmlns:p14="http://schemas.microsoft.com/office/powerpoint/2010/main" val="32177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Opdracht deze week</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dirty="0" smtClean="0"/>
              <a:t>Maak de opdrachten van Wikiwijs </a:t>
            </a:r>
          </a:p>
          <a:p>
            <a:r>
              <a:rPr lang="nl-NL" dirty="0" smtClean="0"/>
              <a:t>Oefen </a:t>
            </a:r>
            <a:r>
              <a:rPr lang="nl-NL" b="1" dirty="0" smtClean="0">
                <a:solidFill>
                  <a:schemeClr val="tx2"/>
                </a:solidFill>
              </a:rPr>
              <a:t>serieus</a:t>
            </a:r>
            <a:r>
              <a:rPr lang="nl-NL" dirty="0" smtClean="0"/>
              <a:t> een telefoongesprek met in ieder geval twee verschillende klasgenoten en laat </a:t>
            </a:r>
            <a:r>
              <a:rPr lang="nl-NL" dirty="0" smtClean="0"/>
              <a:t>de </a:t>
            </a:r>
            <a:r>
              <a:rPr lang="nl-NL" dirty="0" smtClean="0"/>
              <a:t>gesprekken beoordelen</a:t>
            </a:r>
          </a:p>
          <a:p>
            <a:r>
              <a:rPr lang="nl-NL" dirty="0" smtClean="0"/>
              <a:t>Houdt </a:t>
            </a:r>
            <a:r>
              <a:rPr lang="nl-NL" dirty="0" smtClean="0"/>
              <a:t>een telefoongesprek met je docent, deze wordt afgetekend. </a:t>
            </a:r>
          </a:p>
          <a:p>
            <a:pPr marL="0" indent="0">
              <a:buNone/>
            </a:pPr>
            <a:r>
              <a:rPr lang="nl-NL" dirty="0" smtClean="0">
                <a:sym typeface="Wingdings" panose="05000000000000000000" pitchFamily="2" charset="2"/>
              </a:rPr>
              <a:t> Dit zal vooral dinsdag plaatsvinden</a:t>
            </a:r>
            <a:endParaRPr lang="nl-NL" dirty="0" smtClean="0"/>
          </a:p>
          <a:p>
            <a:pPr marL="0" indent="0">
              <a:buNone/>
            </a:pPr>
            <a:endParaRPr lang="nl-NL" dirty="0"/>
          </a:p>
          <a:p>
            <a:pPr marL="0" indent="0">
              <a:buNone/>
            </a:pPr>
            <a:r>
              <a:rPr lang="nl-NL" b="1" dirty="0" smtClean="0">
                <a:solidFill>
                  <a:schemeClr val="tx2"/>
                </a:solidFill>
              </a:rPr>
              <a:t>Klaar?</a:t>
            </a:r>
          </a:p>
          <a:p>
            <a:r>
              <a:rPr lang="nl-NL" dirty="0" smtClean="0"/>
              <a:t>Werk aan je werkmap/les voor het andere vak: Omgang met medewerkers</a:t>
            </a:r>
          </a:p>
          <a:p>
            <a:pPr marL="0" indent="0">
              <a:buNone/>
            </a:pPr>
            <a:endParaRPr lang="nl-NL" dirty="0"/>
          </a:p>
        </p:txBody>
      </p:sp>
    </p:spTree>
    <p:extLst>
      <p:ext uri="{BB962C8B-B14F-4D97-AF65-F5344CB8AC3E}">
        <p14:creationId xmlns:p14="http://schemas.microsoft.com/office/powerpoint/2010/main" val="158713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Huiswerk vorige week</a:t>
            </a:r>
            <a:endParaRPr lang="nl-NL" b="1" dirty="0">
              <a:solidFill>
                <a:schemeClr val="tx2"/>
              </a:solidFill>
            </a:endParaRPr>
          </a:p>
        </p:txBody>
      </p:sp>
      <p:sp>
        <p:nvSpPr>
          <p:cNvPr id="3" name="Tijdelijke aanduiding voor inhoud 2"/>
          <p:cNvSpPr>
            <a:spLocks noGrp="1"/>
          </p:cNvSpPr>
          <p:nvPr>
            <p:ph idx="1"/>
          </p:nvPr>
        </p:nvSpPr>
        <p:spPr/>
        <p:txBody>
          <a:bodyPr/>
          <a:lstStyle/>
          <a:p>
            <a:pPr marL="457200" lvl="1" indent="0">
              <a:buNone/>
            </a:pPr>
            <a:r>
              <a:rPr lang="nl-NL" dirty="0"/>
              <a:t>Opdracht 1: Koopmotieven</a:t>
            </a:r>
          </a:p>
          <a:p>
            <a:pPr marL="457200" lvl="1" indent="0">
              <a:buNone/>
            </a:pPr>
            <a:r>
              <a:rPr lang="nl-NL" dirty="0"/>
              <a:t>Opdracht 2: Verkoopplan opstellen</a:t>
            </a:r>
          </a:p>
          <a:p>
            <a:pPr marL="457200" lvl="1" indent="0">
              <a:buNone/>
            </a:pPr>
            <a:r>
              <a:rPr lang="nl-NL" dirty="0"/>
              <a:t>Opdracht 3: Fotocollage (inleveren ELO)</a:t>
            </a:r>
          </a:p>
          <a:p>
            <a:pPr marL="0" indent="0">
              <a:buNone/>
            </a:pPr>
            <a:endParaRPr lang="nl-NL" dirty="0"/>
          </a:p>
        </p:txBody>
      </p:sp>
    </p:spTree>
    <p:extLst>
      <p:ext uri="{BB962C8B-B14F-4D97-AF65-F5344CB8AC3E}">
        <p14:creationId xmlns:p14="http://schemas.microsoft.com/office/powerpoint/2010/main" val="1341419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1. Koopmotieven</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a:pPr>
            <a:r>
              <a:rPr lang="nl-NL" dirty="0"/>
              <a:t>Avontuur</a:t>
            </a:r>
          </a:p>
          <a:p>
            <a:pPr marL="514350" indent="-514350">
              <a:buFont typeface="+mj-lt"/>
              <a:buAutoNum type="arabicPeriod"/>
            </a:pPr>
            <a:r>
              <a:rPr lang="nl-NL" dirty="0"/>
              <a:t>Romantiek</a:t>
            </a:r>
          </a:p>
          <a:p>
            <a:pPr marL="514350" indent="-514350">
              <a:buFont typeface="+mj-lt"/>
              <a:buAutoNum type="arabicPeriod"/>
            </a:pPr>
            <a:r>
              <a:rPr lang="nl-NL" dirty="0"/>
              <a:t>Vrije tijd en ontspanning</a:t>
            </a:r>
          </a:p>
          <a:p>
            <a:pPr marL="514350" indent="-514350">
              <a:buFont typeface="+mj-lt"/>
              <a:buAutoNum type="arabicPeriod"/>
            </a:pPr>
            <a:r>
              <a:rPr lang="nl-NL" dirty="0"/>
              <a:t>Imitatiedrang</a:t>
            </a:r>
          </a:p>
          <a:p>
            <a:pPr marL="514350" indent="-514350">
              <a:buFont typeface="+mj-lt"/>
              <a:buAutoNum type="arabicPeriod"/>
            </a:pPr>
            <a:r>
              <a:rPr lang="nl-NL" dirty="0"/>
              <a:t>Status en ijdelheid</a:t>
            </a:r>
          </a:p>
          <a:p>
            <a:pPr marL="514350" indent="-514350">
              <a:buFont typeface="+mj-lt"/>
              <a:buAutoNum type="arabicPeriod"/>
            </a:pPr>
            <a:r>
              <a:rPr lang="nl-NL" dirty="0"/>
              <a:t>Voordeel en speciale aanbiedingen</a:t>
            </a:r>
          </a:p>
          <a:p>
            <a:pPr marL="514350" indent="-514350">
              <a:buFont typeface="+mj-lt"/>
              <a:buAutoNum type="arabicPeriod"/>
            </a:pPr>
            <a:r>
              <a:rPr lang="nl-NL" dirty="0"/>
              <a:t>Betrouwbaarheid, comfort en persoonlijk contact</a:t>
            </a:r>
          </a:p>
          <a:p>
            <a:pPr marL="0" indent="0">
              <a:buNone/>
            </a:pPr>
            <a:endParaRPr lang="nl-NL" dirty="0"/>
          </a:p>
          <a:p>
            <a:pPr marL="0" indent="0">
              <a:buNone/>
            </a:pPr>
            <a:r>
              <a:rPr lang="nl-NL" dirty="0" smtClean="0"/>
              <a:t>Opdracht: Leg </a:t>
            </a:r>
            <a:r>
              <a:rPr lang="nl-NL" dirty="0"/>
              <a:t>deze 7 koopmotieven eens </a:t>
            </a:r>
            <a:r>
              <a:rPr lang="nl-NL" dirty="0" smtClean="0"/>
              <a:t>uit</a:t>
            </a:r>
            <a:endParaRPr lang="nl-NL" dirty="0"/>
          </a:p>
        </p:txBody>
      </p:sp>
    </p:spTree>
    <p:extLst>
      <p:ext uri="{BB962C8B-B14F-4D97-AF65-F5344CB8AC3E}">
        <p14:creationId xmlns:p14="http://schemas.microsoft.com/office/powerpoint/2010/main" val="274142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2. Opstellen </a:t>
            </a:r>
            <a:r>
              <a:rPr lang="nl-NL" b="1" dirty="0" smtClean="0">
                <a:solidFill>
                  <a:schemeClr val="tx2"/>
                </a:solidFill>
              </a:rPr>
              <a:t>van een verkoopplan</a:t>
            </a:r>
            <a:endParaRPr lang="nl-NL" b="1" dirty="0">
              <a:solidFill>
                <a:schemeClr val="tx2"/>
              </a:solidFill>
            </a:endParaRPr>
          </a:p>
        </p:txBody>
      </p:sp>
      <p:sp>
        <p:nvSpPr>
          <p:cNvPr id="3" name="Tijdelijke aanduiding voor inhoud 2"/>
          <p:cNvSpPr>
            <a:spLocks noGrp="1"/>
          </p:cNvSpPr>
          <p:nvPr>
            <p:ph idx="1"/>
          </p:nvPr>
        </p:nvSpPr>
        <p:spPr>
          <a:xfrm>
            <a:off x="784860" y="1884998"/>
            <a:ext cx="10988040" cy="4767262"/>
          </a:xfrm>
        </p:spPr>
        <p:txBody>
          <a:bodyPr>
            <a:normAutofit/>
          </a:bodyPr>
          <a:lstStyle/>
          <a:p>
            <a:r>
              <a:rPr lang="nl-NL" dirty="0" smtClean="0"/>
              <a:t>Wat zijn de verkoopdoelen voor de komende periode (targets)?</a:t>
            </a:r>
          </a:p>
          <a:p>
            <a:r>
              <a:rPr lang="nl-NL" dirty="0" smtClean="0"/>
              <a:t>Wat is je strategie of hoe ga je die doelen halen?</a:t>
            </a:r>
          </a:p>
          <a:p>
            <a:r>
              <a:rPr lang="nl-NL" dirty="0" smtClean="0"/>
              <a:t>Wat is je actieplan of welke acties plan je, wie gaat wat doen en wat mag het kosten?</a:t>
            </a:r>
          </a:p>
          <a:p>
            <a:endParaRPr lang="nl-NL" dirty="0"/>
          </a:p>
          <a:p>
            <a:endParaRPr lang="nl-NL" dirty="0" smtClean="0"/>
          </a:p>
          <a:p>
            <a:pPr marL="0" indent="0">
              <a:buNone/>
            </a:pPr>
            <a:r>
              <a:rPr lang="nl-NL" dirty="0" smtClean="0">
                <a:solidFill>
                  <a:schemeClr val="tx2"/>
                </a:solidFill>
              </a:rPr>
              <a:t>Doel (SMART) </a:t>
            </a:r>
            <a:r>
              <a:rPr lang="nl-NL" dirty="0" smtClean="0"/>
              <a:t>		</a:t>
            </a:r>
            <a:r>
              <a:rPr lang="nl-NL" dirty="0" smtClean="0">
                <a:solidFill>
                  <a:schemeClr val="tx2"/>
                </a:solidFill>
              </a:rPr>
              <a:t>Strategie</a:t>
            </a:r>
            <a:r>
              <a:rPr lang="nl-NL" dirty="0" smtClean="0"/>
              <a:t>		   </a:t>
            </a:r>
            <a:r>
              <a:rPr lang="nl-NL" dirty="0" smtClean="0">
                <a:solidFill>
                  <a:schemeClr val="tx2"/>
                </a:solidFill>
              </a:rPr>
              <a:t>Acties</a:t>
            </a:r>
          </a:p>
        </p:txBody>
      </p:sp>
      <p:sp>
        <p:nvSpPr>
          <p:cNvPr id="4" name="Pijl-rechts 3"/>
          <p:cNvSpPr/>
          <p:nvPr/>
        </p:nvSpPr>
        <p:spPr>
          <a:xfrm>
            <a:off x="3128554" y="4772841"/>
            <a:ext cx="1143000" cy="662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rechts 4"/>
          <p:cNvSpPr/>
          <p:nvPr/>
        </p:nvSpPr>
        <p:spPr>
          <a:xfrm>
            <a:off x="6043748" y="4772841"/>
            <a:ext cx="1143000" cy="662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371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3. Fotocollage maken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Ontvangen van: </a:t>
            </a:r>
          </a:p>
          <a:p>
            <a:pPr lvl="1"/>
            <a:r>
              <a:rPr lang="nl-NL" dirty="0" smtClean="0"/>
              <a:t>Melissa		Iris</a:t>
            </a:r>
          </a:p>
          <a:p>
            <a:pPr lvl="1"/>
            <a:r>
              <a:rPr lang="nl-NL" dirty="0" smtClean="0"/>
              <a:t>Bas		Lynn</a:t>
            </a:r>
          </a:p>
          <a:p>
            <a:pPr lvl="1"/>
            <a:r>
              <a:rPr lang="nl-NL" dirty="0" smtClean="0"/>
              <a:t>Inge		Joey</a:t>
            </a:r>
          </a:p>
          <a:p>
            <a:pPr lvl="1"/>
            <a:r>
              <a:rPr lang="nl-NL" dirty="0" smtClean="0"/>
              <a:t>Sanne		</a:t>
            </a:r>
          </a:p>
          <a:p>
            <a:pPr lvl="1"/>
            <a:r>
              <a:rPr lang="nl-NL" dirty="0" smtClean="0"/>
              <a:t>Birgi</a:t>
            </a:r>
            <a:r>
              <a:rPr lang="nl-NL" dirty="0"/>
              <a:t>t</a:t>
            </a:r>
          </a:p>
          <a:p>
            <a:r>
              <a:rPr lang="nl-NL" dirty="0" smtClean="0"/>
              <a:t>Wat trekt jouw aandacht?</a:t>
            </a:r>
            <a:endParaRPr lang="nl-NL" dirty="0"/>
          </a:p>
        </p:txBody>
      </p:sp>
    </p:spTree>
    <p:extLst>
      <p:ext uri="{BB962C8B-B14F-4D97-AF65-F5344CB8AC3E}">
        <p14:creationId xmlns:p14="http://schemas.microsoft.com/office/powerpoint/2010/main" val="2968405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9148" y="2664188"/>
            <a:ext cx="10515600" cy="1325563"/>
          </a:xfrm>
        </p:spPr>
        <p:txBody>
          <a:bodyPr/>
          <a:lstStyle/>
          <a:p>
            <a:r>
              <a:rPr lang="nl-NL" b="1" dirty="0" smtClean="0">
                <a:solidFill>
                  <a:schemeClr val="tx2"/>
                </a:solidFill>
              </a:rPr>
              <a:t>Even wat theorie….</a:t>
            </a:r>
            <a:endParaRPr lang="nl-NL" b="1" dirty="0">
              <a:solidFill>
                <a:schemeClr val="tx2"/>
              </a:solidFill>
            </a:endParaRPr>
          </a:p>
        </p:txBody>
      </p:sp>
    </p:spTree>
    <p:extLst>
      <p:ext uri="{BB962C8B-B14F-4D97-AF65-F5344CB8AC3E}">
        <p14:creationId xmlns:p14="http://schemas.microsoft.com/office/powerpoint/2010/main" val="548850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Acquisitie plegen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Wat is acquisitie?</a:t>
            </a:r>
          </a:p>
          <a:p>
            <a:r>
              <a:rPr lang="nl-NL" dirty="0" smtClean="0"/>
              <a:t>Klanten werven</a:t>
            </a:r>
          </a:p>
          <a:p>
            <a:r>
              <a:rPr lang="nl-NL" i="1" dirty="0" smtClean="0"/>
              <a:t>Prospect: </a:t>
            </a:r>
            <a:r>
              <a:rPr lang="nl-NL" dirty="0" smtClean="0"/>
              <a:t>Iemand die interesse toont voor jouw product of onderneming en mogelijk een klant wordt</a:t>
            </a:r>
          </a:p>
          <a:p>
            <a:r>
              <a:rPr lang="nl-NL" dirty="0" smtClean="0"/>
              <a:t>Acquisitieplan:</a:t>
            </a:r>
          </a:p>
          <a:p>
            <a:pPr lvl="1"/>
            <a:r>
              <a:rPr lang="nl-NL" dirty="0" smtClean="0"/>
              <a:t>Hoe spoor je </a:t>
            </a:r>
            <a:r>
              <a:rPr lang="nl-NL" dirty="0" smtClean="0"/>
              <a:t>potentiële </a:t>
            </a:r>
            <a:r>
              <a:rPr lang="nl-NL" dirty="0" smtClean="0"/>
              <a:t>klanten (</a:t>
            </a:r>
            <a:r>
              <a:rPr lang="nl-NL" dirty="0" err="1" smtClean="0"/>
              <a:t>prospects</a:t>
            </a:r>
            <a:r>
              <a:rPr lang="nl-NL" dirty="0" smtClean="0"/>
              <a:t>) op?</a:t>
            </a:r>
          </a:p>
          <a:p>
            <a:pPr lvl="1"/>
            <a:r>
              <a:rPr lang="nl-NL" dirty="0" smtClean="0"/>
              <a:t>Hoe probeer je van </a:t>
            </a:r>
            <a:r>
              <a:rPr lang="nl-NL" dirty="0" err="1" smtClean="0"/>
              <a:t>prospects</a:t>
            </a:r>
            <a:r>
              <a:rPr lang="nl-NL" dirty="0" smtClean="0"/>
              <a:t> klanten te maken?</a:t>
            </a:r>
          </a:p>
          <a:p>
            <a:pPr lvl="1"/>
            <a:r>
              <a:rPr lang="nl-NL" dirty="0" smtClean="0"/>
              <a:t>Hoe houd je bestaande klanten vast?</a:t>
            </a:r>
          </a:p>
        </p:txBody>
      </p:sp>
    </p:spTree>
    <p:extLst>
      <p:ext uri="{BB962C8B-B14F-4D97-AF65-F5344CB8AC3E}">
        <p14:creationId xmlns:p14="http://schemas.microsoft.com/office/powerpoint/2010/main" val="325615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Potentiële klanten </a:t>
            </a:r>
            <a:r>
              <a:rPr lang="nl-NL" b="1" dirty="0" smtClean="0">
                <a:solidFill>
                  <a:schemeClr val="tx2"/>
                </a:solidFill>
              </a:rPr>
              <a:t>effectief benaderen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err="1" smtClean="0"/>
              <a:t>Cold</a:t>
            </a:r>
            <a:r>
              <a:rPr lang="nl-NL" dirty="0" smtClean="0"/>
              <a:t> prospect</a:t>
            </a:r>
          </a:p>
          <a:p>
            <a:r>
              <a:rPr lang="nl-NL" dirty="0" smtClean="0"/>
              <a:t>Warm prospect</a:t>
            </a:r>
          </a:p>
          <a:p>
            <a:r>
              <a:rPr lang="nl-NL" dirty="0" smtClean="0"/>
              <a:t>Hot prospect</a:t>
            </a:r>
          </a:p>
          <a:p>
            <a:endParaRPr lang="nl-NL" dirty="0" smtClean="0"/>
          </a:p>
          <a:p>
            <a:endParaRPr lang="nl-NL" dirty="0"/>
          </a:p>
          <a:p>
            <a:pPr marL="0" indent="0">
              <a:buNone/>
            </a:pPr>
            <a:endParaRPr lang="nl-NL" dirty="0"/>
          </a:p>
          <a:p>
            <a:pPr marL="0" indent="0" algn="ctr">
              <a:buNone/>
            </a:pPr>
            <a:r>
              <a:rPr lang="nl-NL" i="1" dirty="0" smtClean="0">
                <a:solidFill>
                  <a:schemeClr val="tx2"/>
                </a:solidFill>
              </a:rPr>
              <a:t>Besteed vooral aandacht aan </a:t>
            </a:r>
            <a:r>
              <a:rPr lang="nl-NL" i="1" dirty="0" err="1" smtClean="0">
                <a:solidFill>
                  <a:schemeClr val="tx2"/>
                </a:solidFill>
              </a:rPr>
              <a:t>prospects</a:t>
            </a:r>
            <a:r>
              <a:rPr lang="nl-NL" i="1" dirty="0" smtClean="0">
                <a:solidFill>
                  <a:schemeClr val="tx2"/>
                </a:solidFill>
              </a:rPr>
              <a:t> met wie je verwacht succesvol zaken te kunnen doen. </a:t>
            </a:r>
            <a:endParaRPr lang="nl-NL" i="1" dirty="0">
              <a:solidFill>
                <a:schemeClr val="tx2"/>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17" y="1418094"/>
            <a:ext cx="4544283" cy="2317433"/>
          </a:xfrm>
          <a:prstGeom prst="rect">
            <a:avLst/>
          </a:prstGeom>
        </p:spPr>
      </p:pic>
    </p:spTree>
    <p:extLst>
      <p:ext uri="{BB962C8B-B14F-4D97-AF65-F5344CB8AC3E}">
        <p14:creationId xmlns:p14="http://schemas.microsoft.com/office/powerpoint/2010/main" val="3811755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1045</Words>
  <Application>Microsoft Office PowerPoint</Application>
  <PresentationFormat>Breedbeeld</PresentationFormat>
  <Paragraphs>168</Paragraphs>
  <Slides>28</Slides>
  <Notes>4</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Calibri Light</vt:lpstr>
      <vt:lpstr>Lucida Sans</vt:lpstr>
      <vt:lpstr>Wingdings</vt:lpstr>
      <vt:lpstr>Kantoorthema</vt:lpstr>
      <vt:lpstr>Inkoop en Verkoop</vt:lpstr>
      <vt:lpstr>Wat gaan we vandaag doen?</vt:lpstr>
      <vt:lpstr>Huiswerk vorige week</vt:lpstr>
      <vt:lpstr>1. Koopmotieven</vt:lpstr>
      <vt:lpstr>2. Opstellen van een verkoopplan</vt:lpstr>
      <vt:lpstr>3. Fotocollage maken</vt:lpstr>
      <vt:lpstr>Even wat theorie….</vt:lpstr>
      <vt:lpstr>Acquisitie plegen</vt:lpstr>
      <vt:lpstr>Potentiële klanten effectief benaderen</vt:lpstr>
      <vt:lpstr>Klanten vasthouden</vt:lpstr>
      <vt:lpstr>Klanttevredenheid</vt:lpstr>
      <vt:lpstr>Klantenbestand opbouwen</vt:lpstr>
      <vt:lpstr>PowerPoint-presentatie</vt:lpstr>
      <vt:lpstr>Verkoopbezoeken plannen</vt:lpstr>
      <vt:lpstr>1e vorm van verkoop</vt:lpstr>
      <vt:lpstr>Een goede verkoper</vt:lpstr>
      <vt:lpstr>Even een leuk voorbeeld over verkopen</vt:lpstr>
      <vt:lpstr>Verkooptechniek</vt:lpstr>
      <vt:lpstr>Hoe presenteer jij jezelf?</vt:lpstr>
      <vt:lpstr>Regel 1: Wek interesse</vt:lpstr>
      <vt:lpstr>Opening</vt:lpstr>
      <vt:lpstr>Veel voorkomende eerste reacties:</vt:lpstr>
      <vt:lpstr>Wat zeg je als de klant geen tijd heeft?</vt:lpstr>
      <vt:lpstr>Regel 2: Jij bent de professional</vt:lpstr>
      <vt:lpstr>Enkele tips voor tijdens het gesprek</vt:lpstr>
      <vt:lpstr>Regel 3: Werk aan je geloofwaardigheid</vt:lpstr>
      <vt:lpstr>Nog enkele tips voor we aan de slag gaan..</vt:lpstr>
      <vt:lpstr>Opdracht deze week</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Inkoop en Verkoop</dc:title>
  <dc:creator>Weijden, Yorike van der</dc:creator>
  <cp:lastModifiedBy>Weijden, Yorike van der</cp:lastModifiedBy>
  <cp:revision>21</cp:revision>
  <dcterms:created xsi:type="dcterms:W3CDTF">2018-02-04T09:23:07Z</dcterms:created>
  <dcterms:modified xsi:type="dcterms:W3CDTF">2018-02-04T19:14:54Z</dcterms:modified>
</cp:coreProperties>
</file>